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9"/>
  </p:notesMasterIdLst>
  <p:sldIdLst>
    <p:sldId id="256" r:id="rId2"/>
    <p:sldId id="332" r:id="rId3"/>
    <p:sldId id="333" r:id="rId4"/>
    <p:sldId id="334" r:id="rId5"/>
    <p:sldId id="336" r:id="rId6"/>
    <p:sldId id="337" r:id="rId7"/>
    <p:sldId id="343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irect The Rider" id="{F1FD6221-D1C4-D449-8598-A86C01EDDF21}">
          <p14:sldIdLst>
            <p14:sldId id="256"/>
            <p14:sldId id="332"/>
            <p14:sldId id="333"/>
            <p14:sldId id="334"/>
            <p14:sldId id="336"/>
            <p14:sldId id="337"/>
            <p14:sldId id="34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316" autoAdjust="0"/>
  </p:normalViewPr>
  <p:slideViewPr>
    <p:cSldViewPr snapToGrid="0" snapToObjects="1">
      <p:cViewPr varScale="1">
        <p:scale>
          <a:sx n="77" d="100"/>
          <a:sy n="77" d="100"/>
        </p:scale>
        <p:origin x="-15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60743-A795-2A40-B674-AD8D2764C5A1}" type="datetimeFigureOut">
              <a:rPr lang="en-US" smtClean="0"/>
              <a:t>7/29/17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FE4D1-C55F-E64E-9A7B-29CDE8554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67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FE4D1-C55F-E64E-9A7B-29CDE85540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4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 67-year-old patient had chronic hip pain from arthritis. He had been given drugs to treat his pain, but they had been ineffective, …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FE4D1-C55F-E64E-9A7B-29CDE85540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95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… so his doctor had to consider hip-replacement surgery. This is a complex surgery and recovery is long and painful.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FE4D1-C55F-E64E-9A7B-29CDE85540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95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But then, a final check with the patient's pharmacy revealed a medication that hadn't been tried. So, now the doctor had a choice: prescribe the untried medication or refer the patient for surgery. 47% of doctors chose the medication.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a variation, doctors were presented with the same facts, but with two untried medications. This is great, you have two medications to try, but guess what happened! Only 28% chose to try either one.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happened here was decision paralysis. The more options we have, the more likely we are to retreat to the default plan.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FE4D1-C55F-E64E-9A7B-29CDE85540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95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It happens all the time. At a gourmet food store, managers set up a table where customers could sample imported jams. One day, six jams are displayed. Another day, 24 jams. Shoppers who saw the 6 jam display are 10 times more likely to buy than those who saw the 24 jam display.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FE4D1-C55F-E64E-9A7B-29CDE85540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95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In retirement planning, you lose 2% of the people for every ten mutual fund options you offer, even when deferring means that the people lose out on employer-matched contributions.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FE4D1-C55F-E64E-9A7B-29CDE85540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95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status quo feels comfortable because choice has been removed. You have a routine. The Rider is on autopilot. In times of change, autopilot doesn't work. Say you start a diet. Your daily trip for nachos is now disqualified, so in its place is a decision. What am I going to eat?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Change brings new choices that create uncertainty. You don't always know what options are available. This uncertainty leads to paralysis just as easily as having too many choices.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exhausts the Rider, and the Elephant ends up taking the more familiar path. This makes decision paralysis deadly for change - because the most familiar path is the status quo.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Any successful change effort requires that ambiguous goals become concrete behaviors. You need to script the critical moves.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FE4D1-C55F-E64E-9A7B-29CDE85540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95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7/29/17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7/29/17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7/29/17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7/29/17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7/29/17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7/29/17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7/29/17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witch_boo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097" y="4498974"/>
            <a:ext cx="3361611" cy="2359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Switch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Direct The Rider:</a:t>
            </a:r>
          </a:p>
          <a:p>
            <a:r>
              <a:rPr lang="en-US" dirty="0" smtClean="0"/>
              <a:t>The Paradox of Choice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3035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 the Critical Moves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Decision Paralysis</a:t>
            </a:r>
            <a:endParaRPr lang="en-US" dirty="0"/>
          </a:p>
        </p:txBody>
      </p:sp>
      <p:pic>
        <p:nvPicPr>
          <p:cNvPr id="5" name="Content Placeholder 4" descr="hippain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9" b="287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64584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 the Critical Moves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Decision </a:t>
            </a:r>
            <a:r>
              <a:rPr lang="en-US" dirty="0" smtClean="0"/>
              <a:t>Paralysis</a:t>
            </a:r>
            <a:endParaRPr lang="en-US" dirty="0"/>
          </a:p>
        </p:txBody>
      </p:sp>
      <p:pic>
        <p:nvPicPr>
          <p:cNvPr id="6" name="Content Placeholder 5" descr="hipxray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5" b="112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1822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 the Critical Moves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Decision </a:t>
            </a:r>
            <a:r>
              <a:rPr lang="en-US" dirty="0" smtClean="0"/>
              <a:t>Paralysis</a:t>
            </a:r>
            <a:endParaRPr lang="en-US" dirty="0"/>
          </a:p>
        </p:txBody>
      </p:sp>
      <p:pic>
        <p:nvPicPr>
          <p:cNvPr id="5" name="Content Placeholder 4" descr="medication.jpeg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" b="22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4951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10" y="5495544"/>
            <a:ext cx="7772400" cy="594360"/>
          </a:xfrm>
        </p:spPr>
        <p:txBody>
          <a:bodyPr/>
          <a:lstStyle/>
          <a:p>
            <a:r>
              <a:rPr lang="en-US" dirty="0" smtClean="0"/>
              <a:t>Script the Critical Moves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Decision </a:t>
            </a:r>
            <a:r>
              <a:rPr lang="en-US" dirty="0" smtClean="0"/>
              <a:t>Paralysis</a:t>
            </a:r>
            <a:endParaRPr lang="en-US" dirty="0"/>
          </a:p>
        </p:txBody>
      </p:sp>
      <p:pic>
        <p:nvPicPr>
          <p:cNvPr id="6" name="Content Placeholder 5" descr="jam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0" r="-22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6336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10" y="5495544"/>
            <a:ext cx="7772400" cy="594360"/>
          </a:xfrm>
        </p:spPr>
        <p:txBody>
          <a:bodyPr/>
          <a:lstStyle/>
          <a:p>
            <a:r>
              <a:rPr lang="en-US" dirty="0" smtClean="0"/>
              <a:t>Script the Critical Moves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Decision </a:t>
            </a:r>
            <a:r>
              <a:rPr lang="en-US" dirty="0" smtClean="0"/>
              <a:t>Paralysis</a:t>
            </a:r>
            <a:endParaRPr lang="en-US" dirty="0"/>
          </a:p>
        </p:txBody>
      </p:sp>
      <p:pic>
        <p:nvPicPr>
          <p:cNvPr id="5" name="Content Placeholder 4" descr="401k.jpeg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88" r="-37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89079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10" y="5495544"/>
            <a:ext cx="7772400" cy="594360"/>
          </a:xfrm>
        </p:spPr>
        <p:txBody>
          <a:bodyPr/>
          <a:lstStyle/>
          <a:p>
            <a:r>
              <a:rPr lang="en-US" dirty="0" smtClean="0"/>
              <a:t>Script the Critical Moves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Decision </a:t>
            </a:r>
            <a:r>
              <a:rPr lang="en-US" dirty="0" smtClean="0"/>
              <a:t>Paralysis</a:t>
            </a:r>
            <a:endParaRPr lang="en-US" dirty="0"/>
          </a:p>
        </p:txBody>
      </p:sp>
      <p:pic>
        <p:nvPicPr>
          <p:cNvPr id="5" name="Content Placeholder 4" descr="nachos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" b="22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6681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59522</TotalTime>
  <Words>463</Words>
  <Application>Microsoft Macintosh PowerPoint</Application>
  <PresentationFormat>On-screen Show (4:3)</PresentationFormat>
  <Paragraphs>38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Adjacency</vt:lpstr>
      <vt:lpstr>Switch</vt:lpstr>
      <vt:lpstr>Script the Critical Moves</vt:lpstr>
      <vt:lpstr>Script the Critical Moves</vt:lpstr>
      <vt:lpstr>Script the Critical Moves</vt:lpstr>
      <vt:lpstr>Script the Critical Moves</vt:lpstr>
      <vt:lpstr>Script the Critical Moves</vt:lpstr>
      <vt:lpstr>Script the Critical Moves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Switch</dc:title>
  <dc:creator>Salesforce.com</dc:creator>
  <cp:lastModifiedBy>Salesforce.com</cp:lastModifiedBy>
  <cp:revision>211</cp:revision>
  <dcterms:created xsi:type="dcterms:W3CDTF">2016-12-09T13:56:19Z</dcterms:created>
  <dcterms:modified xsi:type="dcterms:W3CDTF">2017-07-30T21:02:04Z</dcterms:modified>
</cp:coreProperties>
</file>