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1"/>
  </p:notesMasterIdLst>
  <p:sldIdLst>
    <p:sldId id="320" r:id="rId2"/>
    <p:sldId id="307" r:id="rId3"/>
    <p:sldId id="308" r:id="rId4"/>
    <p:sldId id="309" r:id="rId5"/>
    <p:sldId id="310" r:id="rId6"/>
    <p:sldId id="304" r:id="rId7"/>
    <p:sldId id="306" r:id="rId8"/>
    <p:sldId id="316" r:id="rId9"/>
    <p:sldId id="318"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rect The Rider" id="{D5BB73A8-DAFD-7448-8813-6792F1ABAFE9}">
          <p14:sldIdLst>
            <p14:sldId id="320"/>
            <p14:sldId id="307"/>
            <p14:sldId id="308"/>
            <p14:sldId id="309"/>
            <p14:sldId id="310"/>
            <p14:sldId id="304"/>
            <p14:sldId id="306"/>
            <p14:sldId id="316"/>
            <p14:sldId id="3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16" autoAdjust="0"/>
  </p:normalViewPr>
  <p:slideViewPr>
    <p:cSldViewPr snapToGrid="0" snapToObjects="1">
      <p:cViewPr varScale="1">
        <p:scale>
          <a:sx n="70" d="100"/>
          <a:sy n="70" d="100"/>
        </p:scale>
        <p:origin x="-10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960743-A795-2A40-B674-AD8D2764C5A1}" type="datetimeFigureOut">
              <a:rPr lang="en-US" smtClean="0"/>
              <a:t>7/24/17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EFE4D1-C55F-E64E-9A7B-29CDE8554039}" type="slidenum">
              <a:rPr lang="en-US" smtClean="0"/>
              <a:t>‹#›</a:t>
            </a:fld>
            <a:endParaRPr lang="en-US"/>
          </a:p>
        </p:txBody>
      </p:sp>
    </p:spTree>
    <p:extLst>
      <p:ext uri="{BB962C8B-B14F-4D97-AF65-F5344CB8AC3E}">
        <p14:creationId xmlns:p14="http://schemas.microsoft.com/office/powerpoint/2010/main" val="3442067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1990, the Save The Children organization asked Jerry </a:t>
            </a:r>
            <a:r>
              <a:rPr lang="en-US" dirty="0" err="1" smtClean="0"/>
              <a:t>Sternin</a:t>
            </a:r>
            <a:r>
              <a:rPr lang="en-US" dirty="0" smtClean="0"/>
              <a:t> to open an office in Vietnam to fight malnutrition.</a:t>
            </a:r>
            <a:r>
              <a:rPr lang="en-US" baseline="0" dirty="0" smtClean="0"/>
              <a:t> The conventional wisdom was that malnutrition was a result of poor sanitation…</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2</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…universal poverty…</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3</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…lack of clean water…</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4</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ignorance about nutrition.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EFE4D1-C55F-E64E-9A7B-29CDE8554039}" type="slidenum">
              <a:rPr lang="en-US" smtClean="0"/>
              <a:t>5</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t>
            </a:r>
            <a:r>
              <a:rPr lang="en-US" baseline="0" dirty="0" err="1" smtClean="0"/>
              <a:t>Sternin</a:t>
            </a:r>
            <a:r>
              <a:rPr lang="en-US" baseline="0" dirty="0" smtClean="0"/>
              <a:t>, this was true, but useless. Jerry said, "Millions of kids can't wait for those issues to be addressed." So he met with mothers in the villages. They measured and weighed every child in the village. In amongst the malnourished children were children who were bigger and healthier, so </a:t>
            </a:r>
            <a:r>
              <a:rPr lang="en-US" baseline="0" dirty="0" err="1" smtClean="0"/>
              <a:t>Sternin</a:t>
            </a:r>
            <a:r>
              <a:rPr lang="en-US" baseline="0" dirty="0" smtClean="0"/>
              <a:t> said, "Let's go see what their mothers are doing differently."</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6</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Sternin</a:t>
            </a:r>
            <a:r>
              <a:rPr lang="en-US" baseline="0" dirty="0" smtClean="0"/>
              <a:t> was looking for bright spots - successful efforts worth emulating. The first step was to eliminate anyone who was only a bright spot because of special external circumstances, such as by having a rich uncle who sent extra food.</a:t>
            </a:r>
          </a:p>
          <a:p>
            <a:endParaRPr lang="en-US" baseline="0" dirty="0" smtClean="0"/>
          </a:p>
          <a:p>
            <a:r>
              <a:rPr lang="en-US" baseline="0" dirty="0" smtClean="0"/>
              <a:t>They compared and contrasted conventional village wisdom about feeding children against what the bright spots were doing. The majority of children ate twice a day along with their families. They ate soft, pure foods like rice.</a:t>
            </a:r>
          </a:p>
          <a:p>
            <a:endParaRPr lang="en-US" baseline="0" dirty="0" smtClean="0"/>
          </a:p>
          <a:p>
            <a:r>
              <a:rPr lang="en-US" baseline="0" dirty="0" smtClean="0"/>
              <a:t>In the bright spot homes, the mothers were spreading the same amount of food across four meals instead of two and, rather than let the children feed themselves from the communal bowl, the bright spot mothers fed them actively, sometimes even hand feeding, and even when the children were sick.</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7</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Besides rice, bright spot mothers fed their children tiny shrimp and crabs collected from the rice paddies as well as sweet potato greens, which most families considered a low class food.</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8</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they had learned from the bright spots improved ways of feeding their children, but the question became, "How do you get the other mothers to adopt these changes?"</a:t>
            </a:r>
          </a:p>
          <a:p>
            <a:endParaRPr lang="en-US" baseline="0" dirty="0" smtClean="0"/>
          </a:p>
          <a:p>
            <a:r>
              <a:rPr lang="en-US" baseline="0" dirty="0" smtClean="0"/>
              <a:t>Most people would call the village together and make an announcement. But </a:t>
            </a:r>
            <a:r>
              <a:rPr lang="en-US" baseline="0" dirty="0" err="1" smtClean="0"/>
              <a:t>Sternin</a:t>
            </a:r>
            <a:r>
              <a:rPr lang="en-US" baseline="0" dirty="0" smtClean="0"/>
              <a:t> instead had the community design a program that put bright spot and regular families together in groups of ten each day to prepare food. </a:t>
            </a:r>
            <a:r>
              <a:rPr lang="en-US" baseline="0" dirty="0" err="1" smtClean="0"/>
              <a:t>Sternin</a:t>
            </a:r>
            <a:r>
              <a:rPr lang="en-US" baseline="0" dirty="0" smtClean="0"/>
              <a:t> was addressing both the Rider and the Elephant. The Rider's got specific instructions and their Elephants got hope. He also shaped the path with the social pressure of doing what the other mothers were doing.</a:t>
            </a:r>
          </a:p>
          <a:p>
            <a:endParaRPr lang="en-US" baseline="0" dirty="0" smtClean="0"/>
          </a:p>
          <a:p>
            <a:r>
              <a:rPr lang="en-US" baseline="0" dirty="0" smtClean="0"/>
              <a:t>Bright spots solve the "Not Invented Here" problem, in other words, the knee-jerk skeptical response to "imported" solutions. Six months after </a:t>
            </a:r>
            <a:r>
              <a:rPr lang="en-US" baseline="0" dirty="0" err="1" smtClean="0"/>
              <a:t>Sternin</a:t>
            </a:r>
            <a:r>
              <a:rPr lang="en-US" baseline="0" dirty="0" smtClean="0"/>
              <a:t> arrived, 65% of the kids were better nourished and stayed that way. Eventually, the program reached 2.2 million people in 265 villages.</a:t>
            </a:r>
            <a:endParaRPr lang="en-US"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9</a:t>
            </a:fld>
            <a:endParaRPr lang="en-US"/>
          </a:p>
        </p:txBody>
      </p:sp>
    </p:spTree>
    <p:extLst>
      <p:ext uri="{BB962C8B-B14F-4D97-AF65-F5344CB8AC3E}">
        <p14:creationId xmlns:p14="http://schemas.microsoft.com/office/powerpoint/2010/main" val="126989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7/24/17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7/24/17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7/24/17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7/24/17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097" y="4498974"/>
            <a:ext cx="3361611" cy="2359025"/>
          </a:xfrm>
          <a:prstGeom prst="rect">
            <a:avLst/>
          </a:prstGeom>
        </p:spPr>
      </p:pic>
      <p:sp>
        <p:nvSpPr>
          <p:cNvPr id="2" name="Title 1"/>
          <p:cNvSpPr>
            <a:spLocks noGrp="1"/>
          </p:cNvSpPr>
          <p:nvPr>
            <p:ph type="ctrTitle"/>
          </p:nvPr>
        </p:nvSpPr>
        <p:spPr/>
        <p:txBody>
          <a:bodyPr/>
          <a:lstStyle/>
          <a:p>
            <a:r>
              <a:rPr lang="en-US" dirty="0" smtClean="0"/>
              <a:t>Switch</a:t>
            </a:r>
            <a:endParaRPr lang="en-US" dirty="0"/>
          </a:p>
        </p:txBody>
      </p:sp>
      <p:sp>
        <p:nvSpPr>
          <p:cNvPr id="3" name="Subtitle 2"/>
          <p:cNvSpPr>
            <a:spLocks noGrp="1"/>
          </p:cNvSpPr>
          <p:nvPr>
            <p:ph type="subTitle" idx="1"/>
          </p:nvPr>
        </p:nvSpPr>
        <p:spPr/>
        <p:txBody>
          <a:bodyPr/>
          <a:lstStyle/>
          <a:p>
            <a:r>
              <a:rPr lang="en-US" dirty="0" smtClean="0"/>
              <a:t>Direct The Rider:</a:t>
            </a:r>
          </a:p>
          <a:p>
            <a:r>
              <a:rPr lang="en-US" dirty="0" smtClean="0"/>
              <a:t>Find The Bright Spots</a:t>
            </a:r>
            <a:endParaRPr lang="en-US" dirty="0" smtClean="0"/>
          </a:p>
        </p:txBody>
      </p:sp>
    </p:spTree>
    <p:extLst>
      <p:ext uri="{BB962C8B-B14F-4D97-AF65-F5344CB8AC3E}">
        <p14:creationId xmlns:p14="http://schemas.microsoft.com/office/powerpoint/2010/main" val="6320584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8" name="Content Placeholder 7" descr="pexels-photo-257279.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1310" r="-1310"/>
          <a:stretch>
            <a:fillRect/>
          </a:stretch>
        </p:blipFill>
        <p:spPr/>
      </p:pic>
    </p:spTree>
    <p:extLst>
      <p:ext uri="{BB962C8B-B14F-4D97-AF65-F5344CB8AC3E}">
        <p14:creationId xmlns:p14="http://schemas.microsoft.com/office/powerpoint/2010/main" val="276679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6" name="Content Placeholder 5" descr="poverty.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426" b="-426"/>
          <a:stretch>
            <a:fillRect/>
          </a:stretch>
        </p:blipFill>
        <p:spPr/>
      </p:pic>
    </p:spTree>
    <p:extLst>
      <p:ext uri="{BB962C8B-B14F-4D97-AF65-F5344CB8AC3E}">
        <p14:creationId xmlns:p14="http://schemas.microsoft.com/office/powerpoint/2010/main" val="2783190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6" name="Content Placeholder 5" descr="drops-of-water-water-nature-liquid-40784.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p:pic>
    </p:spTree>
    <p:extLst>
      <p:ext uri="{BB962C8B-B14F-4D97-AF65-F5344CB8AC3E}">
        <p14:creationId xmlns:p14="http://schemas.microsoft.com/office/powerpoint/2010/main" val="19109093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9" name="Content Placeholder 8" descr="carrot-kale-walnuts-tomatoes.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1870" b="1870"/>
          <a:stretch>
            <a:fillRect/>
          </a:stretch>
        </p:blipFill>
        <p:spPr/>
      </p:pic>
    </p:spTree>
    <p:extLst>
      <p:ext uri="{BB962C8B-B14F-4D97-AF65-F5344CB8AC3E}">
        <p14:creationId xmlns:p14="http://schemas.microsoft.com/office/powerpoint/2010/main" val="3252384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6" name="Content Placeholder 5" descr="childweighing.jpg"/>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40113" t="11024" r="-41442" b="12022"/>
          <a:stretch/>
        </p:blipFill>
        <p:spPr/>
      </p:pic>
    </p:spTree>
    <p:extLst>
      <p:ext uri="{BB962C8B-B14F-4D97-AF65-F5344CB8AC3E}">
        <p14:creationId xmlns:p14="http://schemas.microsoft.com/office/powerpoint/2010/main" val="14182579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7" name="Content Placeholder 6" descr="ricebowl.jpg"/>
          <p:cNvPicPr>
            <a:picLocks noGrp="1" noChangeAspect="1"/>
          </p:cNvPicPr>
          <p:nvPr>
            <p:ph sz="quarter" idx="13"/>
          </p:nvPr>
        </p:nvPicPr>
        <p:blipFill>
          <a:blip r:embed="rId3">
            <a:extLst>
              <a:ext uri="{28A0092B-C50C-407E-A947-70E740481C1C}">
                <a14:useLocalDpi xmlns:a14="http://schemas.microsoft.com/office/drawing/2010/main" val="0"/>
              </a:ext>
            </a:extLst>
          </a:blip>
          <a:srcRect l="-2798" r="-2798"/>
          <a:stretch>
            <a:fillRect/>
          </a:stretch>
        </p:blipFill>
        <p:spPr/>
      </p:pic>
    </p:spTree>
    <p:extLst>
      <p:ext uri="{BB962C8B-B14F-4D97-AF65-F5344CB8AC3E}">
        <p14:creationId xmlns:p14="http://schemas.microsoft.com/office/powerpoint/2010/main" val="13375826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9" name="Content Placeholder 8" descr="shrimp.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2415" r="-2415"/>
          <a:stretch>
            <a:fillRect/>
          </a:stretch>
        </p:blipFill>
        <p:spPr/>
      </p:pic>
    </p:spTree>
    <p:extLst>
      <p:ext uri="{BB962C8B-B14F-4D97-AF65-F5344CB8AC3E}">
        <p14:creationId xmlns:p14="http://schemas.microsoft.com/office/powerpoint/2010/main" val="5176360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half" idx="2"/>
          </p:nvPr>
        </p:nvSpPr>
        <p:spPr/>
        <p:txBody>
          <a:bodyPr/>
          <a:lstStyle/>
          <a:p>
            <a:r>
              <a:rPr lang="en-US" dirty="0" smtClean="0"/>
              <a:t>Find The Bright Spots</a:t>
            </a:r>
            <a:endParaRPr lang="en-US" dirty="0"/>
          </a:p>
        </p:txBody>
      </p:sp>
      <p:pic>
        <p:nvPicPr>
          <p:cNvPr id="6" name="Content Placeholder 5" descr="megaphone.PN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11588" r="-11588"/>
          <a:stretch>
            <a:fillRect/>
          </a:stretch>
        </p:blipFill>
        <p:spPr/>
      </p:pic>
    </p:spTree>
    <p:extLst>
      <p:ext uri="{BB962C8B-B14F-4D97-AF65-F5344CB8AC3E}">
        <p14:creationId xmlns:p14="http://schemas.microsoft.com/office/powerpoint/2010/main" val="10716653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62570</TotalTime>
  <Words>541</Words>
  <Application>Microsoft Macintosh PowerPoint</Application>
  <PresentationFormat>On-screen Show (4:3)</PresentationFormat>
  <Paragraphs>43</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Switch</vt:lpstr>
      <vt:lpstr>Direct The Rider</vt:lpstr>
      <vt:lpstr>Direct The Rider</vt:lpstr>
      <vt:lpstr>Direct The Rider</vt:lpstr>
      <vt:lpstr>Direct The Rider</vt:lpstr>
      <vt:lpstr>Direct The Rider</vt:lpstr>
      <vt:lpstr>Direct The Rider</vt:lpstr>
      <vt:lpstr>Direct The Rider</vt:lpstr>
      <vt:lpstr>Direct The Rider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Salesforce.com</dc:creator>
  <cp:lastModifiedBy>Salesforce.com</cp:lastModifiedBy>
  <cp:revision>215</cp:revision>
  <dcterms:created xsi:type="dcterms:W3CDTF">2016-12-09T13:56:19Z</dcterms:created>
  <dcterms:modified xsi:type="dcterms:W3CDTF">2017-07-27T22:48:01Z</dcterms:modified>
</cp:coreProperties>
</file>